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86" r:id="rId7"/>
    <p:sldId id="287" r:id="rId8"/>
    <p:sldId id="260" r:id="rId9"/>
    <p:sldId id="266" r:id="rId10"/>
    <p:sldId id="265" r:id="rId11"/>
    <p:sldId id="285" r:id="rId12"/>
    <p:sldId id="267" r:id="rId13"/>
    <p:sldId id="268" r:id="rId14"/>
    <p:sldId id="269" r:id="rId15"/>
    <p:sldId id="275" r:id="rId16"/>
    <p:sldId id="270" r:id="rId17"/>
    <p:sldId id="284" r:id="rId18"/>
    <p:sldId id="272" r:id="rId19"/>
    <p:sldId id="273" r:id="rId20"/>
    <p:sldId id="277" r:id="rId21"/>
    <p:sldId id="289" r:id="rId22"/>
    <p:sldId id="279" r:id="rId23"/>
    <p:sldId id="280" r:id="rId24"/>
    <p:sldId id="281" r:id="rId25"/>
    <p:sldId id="282" r:id="rId26"/>
    <p:sldId id="283" r:id="rId27"/>
    <p:sldId id="288" r:id="rId28"/>
    <p:sldId id="261" r:id="rId29"/>
    <p:sldId id="262" r:id="rId30"/>
    <p:sldId id="263" r:id="rId31"/>
    <p:sldId id="26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E954F542-D4FA-4FBB-B6A7-E653B728CBAB}"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C8326DA-2404-4635-BEDD-499DFB71E3C4}" type="slidenum">
              <a:rPr lang="en-PH" smtClean="0"/>
            </a:fld>
            <a:endParaRPr lang="en-P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E954F542-D4FA-4FBB-B6A7-E653B728CBAB}"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C8326DA-2404-4635-BEDD-499DFB71E3C4}" type="slidenum">
              <a:rPr lang="en-PH" smtClean="0"/>
            </a:fld>
            <a:endParaRPr lang="en-P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E954F542-D4FA-4FBB-B6A7-E653B728CBAB}"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C8326DA-2404-4635-BEDD-499DFB71E3C4}" type="slidenum">
              <a:rPr lang="en-PH" smtClean="0"/>
            </a:fld>
            <a:endParaRPr lang="en-P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10"/>
          </p:nvPr>
        </p:nvSpPr>
        <p:spPr/>
        <p:txBody>
          <a:bodyPr/>
          <a:lstStyle/>
          <a:p>
            <a:fld id="{E954F542-D4FA-4FBB-B6A7-E653B728CBAB}"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C8326DA-2404-4635-BEDD-499DFB71E3C4}" type="slidenum">
              <a:rPr lang="en-PH" smtClean="0"/>
            </a:fld>
            <a:endParaRPr lang="en-P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954F542-D4FA-4FBB-B6A7-E653B728CBAB}" type="datetimeFigureOut">
              <a:rPr lang="en-PH" smtClean="0"/>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C8326DA-2404-4635-BEDD-499DFB71E3C4}" type="slidenum">
              <a:rPr lang="en-PH" smtClean="0"/>
            </a:fld>
            <a:endParaRPr lang="en-PH"/>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5" name="Date Placeholder 4"/>
          <p:cNvSpPr>
            <a:spLocks noGrp="1"/>
          </p:cNvSpPr>
          <p:nvPr>
            <p:ph type="dt" sz="half" idx="10"/>
          </p:nvPr>
        </p:nvSpPr>
        <p:spPr/>
        <p:txBody>
          <a:bodyPr/>
          <a:lstStyle/>
          <a:p>
            <a:fld id="{E954F542-D4FA-4FBB-B6A7-E653B728CBAB}"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C8326DA-2404-4635-BEDD-499DFB71E3C4}" type="slidenum">
              <a:rPr lang="en-PH" smtClean="0"/>
            </a:fld>
            <a:endParaRPr lang="en-P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7" name="Date Placeholder 6"/>
          <p:cNvSpPr>
            <a:spLocks noGrp="1"/>
          </p:cNvSpPr>
          <p:nvPr>
            <p:ph type="dt" sz="half" idx="10"/>
          </p:nvPr>
        </p:nvSpPr>
        <p:spPr/>
        <p:txBody>
          <a:bodyPr/>
          <a:lstStyle/>
          <a:p>
            <a:fld id="{E954F542-D4FA-4FBB-B6A7-E653B728CBAB}" type="datetimeFigureOut">
              <a:rPr lang="en-PH" smtClean="0"/>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C8326DA-2404-4635-BEDD-499DFB71E3C4}" type="slidenum">
              <a:rPr lang="en-PH" smtClean="0"/>
            </a:fld>
            <a:endParaRPr lang="en-P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E954F542-D4FA-4FBB-B6A7-E653B728CBAB}" type="datetimeFigureOut">
              <a:rPr lang="en-PH" smtClean="0"/>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C8326DA-2404-4635-BEDD-499DFB71E3C4}" type="slidenum">
              <a:rPr lang="en-PH" smtClean="0"/>
            </a:fld>
            <a:endParaRPr lang="en-P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54F542-D4FA-4FBB-B6A7-E653B728CBAB}" type="datetimeFigureOut">
              <a:rPr lang="en-PH" smtClean="0"/>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C8326DA-2404-4635-BEDD-499DFB71E3C4}" type="slidenum">
              <a:rPr lang="en-PH" smtClean="0"/>
            </a:fld>
            <a:endParaRPr lang="en-P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954F542-D4FA-4FBB-B6A7-E653B728CBAB}"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C8326DA-2404-4635-BEDD-499DFB71E3C4}" type="slidenum">
              <a:rPr lang="en-PH" smtClean="0"/>
            </a:fld>
            <a:endParaRPr lang="en-P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954F542-D4FA-4FBB-B6A7-E653B728CBAB}" type="datetimeFigureOut">
              <a:rPr lang="en-PH" smtClean="0"/>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C8326DA-2404-4635-BEDD-499DFB71E3C4}" type="slidenum">
              <a:rPr lang="en-PH" smtClean="0"/>
            </a:fld>
            <a:endParaRPr lang="en-PH"/>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54F542-D4FA-4FBB-B6A7-E653B728CBAB}" type="datetimeFigureOut">
              <a:rPr lang="en-PH" smtClean="0"/>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8326DA-2404-4635-BEDD-499DFB71E3C4}" type="slidenum">
              <a:rPr lang="en-PH" smtClean="0"/>
            </a:fld>
            <a:endParaRPr lang="en-P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80368"/>
            <a:ext cx="9144000" cy="2387600"/>
          </a:xfrm>
        </p:spPr>
        <p:txBody>
          <a:bodyPr>
            <a:normAutofit fontScale="90000"/>
          </a:bodyPr>
          <a:lstStyle/>
          <a:p>
            <a:r>
              <a:rPr lang="en-PH" sz="6600" b="1" dirty="0">
                <a:latin typeface="Times New Roman" panose="02020603050405020304" pitchFamily="18" charset="0"/>
                <a:cs typeface="Times New Roman" panose="02020603050405020304" pitchFamily="18" charset="0"/>
              </a:rPr>
              <a:t>ELECTRONIC HEALTH RECORD SYSTEM</a:t>
            </a:r>
            <a:endParaRPr lang="en-PH" sz="6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506" y="260740"/>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3. Login/Logout (ID Number, Gmail Account, Password)</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20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483002" y="900544"/>
            <a:ext cx="3227543" cy="5486399"/>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631306" y="900544"/>
            <a:ext cx="3227542" cy="54863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506" y="260740"/>
            <a:ext cx="10515600" cy="6336520"/>
          </a:xfrm>
        </p:spPr>
        <p:txBody>
          <a:bodyPr>
            <a:noAutofit/>
          </a:bodyPr>
          <a:lstStyle/>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School Nurse manage the following :</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 Students Information (Full Name , ID Number ,Gmail Account, Age, Gender, Course, Year, Section)</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557211" y="1801091"/>
            <a:ext cx="8994450" cy="50569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506" y="260740"/>
            <a:ext cx="10515600" cy="6336520"/>
          </a:xfrm>
        </p:spPr>
        <p:txBody>
          <a:bodyPr>
            <a:noAutofit/>
          </a:bodyPr>
          <a:lstStyle/>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.2 Consultations Information (What you do?, Existing disease, Family history disease, Allergies)</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68964" y="1205345"/>
            <a:ext cx="10054071" cy="5652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506" y="260740"/>
            <a:ext cx="10515600" cy="6336520"/>
          </a:xfrm>
        </p:spPr>
        <p:txBody>
          <a:bodyPr>
            <a:noAutofit/>
          </a:bodyPr>
          <a:lstStyle/>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.3 Treatments Information (</a:t>
            </a: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Illness name, Medication name, Temperature, Blood Pressure </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Appointment Date</a:t>
            </a: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88213" y="1219200"/>
            <a:ext cx="10029428" cy="5638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 Online Features</a:t>
            </a:r>
            <a:endPar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5.1</a:t>
            </a: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Online Appointment</a:t>
            </a:r>
            <a:endParaRPr lang="en-US"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003944" y="1080652"/>
            <a:ext cx="2479739" cy="5328561"/>
          </a:xfrm>
          <a:prstGeom prst="rect">
            <a:avLst/>
          </a:prstGeom>
        </p:spPr>
      </p:pic>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835426" y="1080652"/>
            <a:ext cx="6094067" cy="51858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62507" y="1080652"/>
            <a:ext cx="2389695" cy="54863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5.2 Search Students with inserting and editing  information for Consultations and Treatments</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8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384659" y="1537855"/>
            <a:ext cx="9462655" cy="532014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5.3 Search Students with inserting and editing  information for Consultations and Treatments</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8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60322" y="1571788"/>
            <a:ext cx="4349288" cy="2445281"/>
          </a:xfrm>
          <a:prstGeom prst="rect">
            <a:avLst/>
          </a:prstGeom>
        </p:spPr>
      </p:pic>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679973" y="1571786"/>
            <a:ext cx="5022723" cy="24452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60322" y="4048547"/>
            <a:ext cx="4349288" cy="26836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679974" y="4017069"/>
            <a:ext cx="5022722" cy="282390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5.4 View Alerts (High body temperature, High blood pressure) Alerts for specific students automatically send though Gmail</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23604" y="1569636"/>
            <a:ext cx="5444395" cy="3404146"/>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138" y="2113613"/>
            <a:ext cx="5713418" cy="41728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5.4 Events send through Gmail</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23604" y="886691"/>
            <a:ext cx="5499819" cy="3754582"/>
          </a:xfrm>
          <a:prstGeom prst="rect">
            <a:avLst/>
          </a:prstGeom>
        </p:spPr>
      </p:pic>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976079" y="2158585"/>
            <a:ext cx="5872395" cy="429842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5.5 Monitoring student condition (Temperature, Blood pressure) </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096000" y="2685691"/>
            <a:ext cx="5631400" cy="3166116"/>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23604" y="1174588"/>
            <a:ext cx="5444395" cy="30609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PH" b="1" dirty="0">
                <a:latin typeface="Times New Roman" panose="02020603050405020304" pitchFamily="18" charset="0"/>
                <a:cs typeface="Times New Roman" panose="02020603050405020304" pitchFamily="18" charset="0"/>
              </a:rPr>
              <a:t>PRESENTERS:</a:t>
            </a:r>
            <a:endParaRPr lang="en-PH"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2141537"/>
            <a:ext cx="10515600" cy="4351338"/>
          </a:xfrm>
        </p:spPr>
        <p:txBody>
          <a:bodyPr>
            <a:normAutofit/>
          </a:bodyPr>
          <a:lstStyle/>
          <a:p>
            <a:pPr marL="0" indent="0" algn="ctr">
              <a:buNone/>
            </a:pPr>
            <a:r>
              <a:rPr lang="en-PH" sz="4000" dirty="0">
                <a:latin typeface="Times New Roman" panose="02020603050405020304" pitchFamily="18" charset="0"/>
                <a:cs typeface="Times New Roman" panose="02020603050405020304" pitchFamily="18" charset="0"/>
              </a:rPr>
              <a:t>Jan Russel E. Peñafiel </a:t>
            </a:r>
            <a:endParaRPr lang="en-PH" sz="4000" dirty="0">
              <a:latin typeface="Times New Roman" panose="02020603050405020304" pitchFamily="18" charset="0"/>
              <a:cs typeface="Times New Roman" panose="02020603050405020304" pitchFamily="18" charset="0"/>
            </a:endParaRPr>
          </a:p>
          <a:p>
            <a:pPr marL="0" indent="0" algn="ctr">
              <a:buNone/>
            </a:pPr>
            <a:r>
              <a:rPr lang="en-PH" sz="4000" dirty="0" err="1">
                <a:latin typeface="Times New Roman" panose="02020603050405020304" pitchFamily="18" charset="0"/>
                <a:cs typeface="Times New Roman" panose="02020603050405020304" pitchFamily="18" charset="0"/>
              </a:rPr>
              <a:t>Jaspherjohn</a:t>
            </a:r>
            <a:r>
              <a:rPr lang="en-PH" sz="4000" dirty="0">
                <a:latin typeface="Times New Roman" panose="02020603050405020304" pitchFamily="18" charset="0"/>
                <a:cs typeface="Times New Roman" panose="02020603050405020304" pitchFamily="18" charset="0"/>
              </a:rPr>
              <a:t> C. </a:t>
            </a:r>
            <a:r>
              <a:rPr lang="en-PH" sz="4000" dirty="0" err="1">
                <a:latin typeface="Times New Roman" panose="02020603050405020304" pitchFamily="18" charset="0"/>
                <a:cs typeface="Times New Roman" panose="02020603050405020304" pitchFamily="18" charset="0"/>
              </a:rPr>
              <a:t>Amoguis</a:t>
            </a:r>
            <a:r>
              <a:rPr lang="en-PH" sz="4000" dirty="0">
                <a:latin typeface="Times New Roman" panose="02020603050405020304" pitchFamily="18" charset="0"/>
                <a:cs typeface="Times New Roman" panose="02020603050405020304" pitchFamily="18" charset="0"/>
              </a:rPr>
              <a:t> </a:t>
            </a:r>
            <a:endParaRPr lang="en-PH" sz="4000" dirty="0">
              <a:latin typeface="Times New Roman" panose="02020603050405020304" pitchFamily="18" charset="0"/>
              <a:cs typeface="Times New Roman" panose="02020603050405020304" pitchFamily="18" charset="0"/>
            </a:endParaRPr>
          </a:p>
          <a:p>
            <a:pPr marL="0" indent="0" algn="ctr">
              <a:buNone/>
            </a:pPr>
            <a:r>
              <a:rPr lang="en-PH" sz="4000" dirty="0">
                <a:latin typeface="Times New Roman" panose="02020603050405020304" pitchFamily="18" charset="0"/>
                <a:cs typeface="Times New Roman" panose="02020603050405020304" pitchFamily="18" charset="0"/>
              </a:rPr>
              <a:t>Elisha Byron </a:t>
            </a:r>
            <a:r>
              <a:rPr lang="en-PH" sz="4000" dirty="0" err="1">
                <a:latin typeface="Times New Roman" panose="02020603050405020304" pitchFamily="18" charset="0"/>
                <a:cs typeface="Times New Roman" panose="02020603050405020304" pitchFamily="18" charset="0"/>
              </a:rPr>
              <a:t>Napoles</a:t>
            </a:r>
            <a:r>
              <a:rPr lang="en-PH" sz="4000" dirty="0">
                <a:latin typeface="Times New Roman" panose="02020603050405020304" pitchFamily="18" charset="0"/>
                <a:cs typeface="Times New Roman" panose="02020603050405020304" pitchFamily="18" charset="0"/>
              </a:rPr>
              <a:t> </a:t>
            </a:r>
            <a:endParaRPr lang="en-PH"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5.6 Online Consultation (</a:t>
            </a:r>
            <a:r>
              <a:rPr lang="en-US" dirty="0" err="1">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ChatBot</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560295" y="1155203"/>
            <a:ext cx="3071410" cy="5307146"/>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50391" y="975950"/>
            <a:ext cx="3071409" cy="548639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7466" y="975950"/>
            <a:ext cx="3248526" cy="54863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6. Notifications send event and alert of students through Gmail </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096000" y="2163921"/>
            <a:ext cx="5872395" cy="4298428"/>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04" y="935977"/>
            <a:ext cx="5713418" cy="417281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7. Accounts (ID Number, Gmail Account , Password)   </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13081" y="692726"/>
            <a:ext cx="10965837" cy="616527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8. Contacts (Organization, Phone Number) </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99330" y="789708"/>
            <a:ext cx="10793340" cy="606829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9. View Reports (Student Information) </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74687" y="762000"/>
            <a:ext cx="10842625" cy="6096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10</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Other Feature</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10.1 Dashboard</a:t>
            </a:r>
            <a:endPar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104455" y="1163782"/>
            <a:ext cx="10127995" cy="569421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604" y="125829"/>
            <a:ext cx="10515600" cy="6336520"/>
          </a:xfrm>
        </p:spPr>
        <p:txBody>
          <a:bodyPr>
            <a:noAutofit/>
          </a:bodyPr>
          <a:lstStyle/>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10</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Other Feature</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10.2 Student Dashboard</a:t>
            </a:r>
            <a:endPar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846219" y="1197281"/>
            <a:ext cx="3270370" cy="54863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PH" b="1" dirty="0">
                <a:latin typeface="Times New Roman" panose="02020603050405020304" pitchFamily="18" charset="0"/>
                <a:cs typeface="Times New Roman" panose="02020603050405020304" pitchFamily="18" charset="0"/>
              </a:rPr>
              <a:t>LOGICAL DATA FLOW DIAGRAM</a:t>
            </a:r>
            <a:endParaRPr lang="en-PH"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38200" y="1325563"/>
            <a:ext cx="10515600" cy="553243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325563"/>
          </a:xfrm>
        </p:spPr>
        <p:txBody>
          <a:bodyPr/>
          <a:lstStyle/>
          <a:p>
            <a:pPr algn="ctr"/>
            <a:r>
              <a:rPr lang="en-PH" b="1" dirty="0">
                <a:latin typeface="Times New Roman" panose="02020603050405020304" pitchFamily="18" charset="0"/>
                <a:cs typeface="Times New Roman" panose="02020603050405020304" pitchFamily="18" charset="0"/>
              </a:rPr>
              <a:t>PHYSICAL DATA FLOW DIAGRAM</a:t>
            </a:r>
            <a:endParaRPr lang="en-PH"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38200" y="1200774"/>
            <a:ext cx="10515600" cy="56572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PH" b="1" dirty="0">
                <a:latin typeface="Times New Roman" panose="02020603050405020304" pitchFamily="18" charset="0"/>
                <a:cs typeface="Times New Roman" panose="02020603050405020304" pitchFamily="18" charset="0"/>
              </a:rPr>
              <a:t>CONTEXT DIAGRAM OF THE EXISTING SYSTEM</a:t>
            </a:r>
            <a:endParaRPr lang="en-PH"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873770" y="1325562"/>
            <a:ext cx="8499423" cy="55324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PH" b="1" dirty="0">
                <a:latin typeface="Times New Roman" panose="02020603050405020304" pitchFamily="18" charset="0"/>
                <a:cs typeface="Times New Roman" panose="02020603050405020304" pitchFamily="18" charset="0"/>
              </a:rPr>
              <a:t>INTRODUCTION </a:t>
            </a:r>
            <a:endParaRPr lang="en-PH"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buNone/>
            </a:pPr>
            <a:r>
              <a:rPr lang="en-US" sz="3600" dirty="0">
                <a:latin typeface="Times New Roman" panose="02020603050405020304" pitchFamily="18" charset="0"/>
                <a:cs typeface="Times New Roman" panose="02020603050405020304" pitchFamily="18" charset="0"/>
              </a:rPr>
              <a:t>An electronic health record (EHR) is a digital version of a patient’s paper chart. EHRs are real-time, patient-centered records that make information available instantly and securely to authorized users. While an EHR does contain the medical and treatment histories of patients, an EHR system is built to go beyond standard clinical data collected in a provider’s office and can be inclusive of a broader view of a patient’s care.</a:t>
            </a:r>
            <a:endParaRPr lang="en-PH"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0515600" cy="1325563"/>
          </a:xfrm>
        </p:spPr>
        <p:txBody>
          <a:bodyPr/>
          <a:lstStyle/>
          <a:p>
            <a:pPr algn="ctr"/>
            <a:r>
              <a:rPr lang="en-PH" b="1" dirty="0">
                <a:latin typeface="Times New Roman" panose="02020603050405020304" pitchFamily="18" charset="0"/>
                <a:cs typeface="Times New Roman" panose="02020603050405020304" pitchFamily="18" charset="0"/>
              </a:rPr>
              <a:t>CONTEXT DIAGRAM OF THE SYSTEM</a:t>
            </a:r>
            <a:endParaRPr lang="en-PH"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38200" y="1362073"/>
            <a:ext cx="10515600" cy="54959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PH" b="1" dirty="0">
                <a:latin typeface="Times New Roman" panose="02020603050405020304" pitchFamily="18" charset="0"/>
                <a:cs typeface="Times New Roman" panose="02020603050405020304" pitchFamily="18" charset="0"/>
              </a:rPr>
              <a:t>GENERAL OBJECTIVES</a:t>
            </a:r>
            <a:endParaRPr lang="en-PH" b="1" dirty="0">
              <a:latin typeface="Times New Roman" panose="02020603050405020304" pitchFamily="18" charset="0"/>
              <a:cs typeface="Times New Roman" panose="02020603050405020304" pitchFamily="18" charset="0"/>
            </a:endParaRPr>
          </a:p>
        </p:txBody>
      </p:sp>
      <p:sp>
        <p:nvSpPr>
          <p:cNvPr id="10" name="Rectangle 6"/>
          <p:cNvSpPr>
            <a:spLocks noChangeArrowheads="1"/>
          </p:cNvSpPr>
          <p:nvPr/>
        </p:nvSpPr>
        <p:spPr bwMode="auto">
          <a:xfrm>
            <a:off x="786245" y="1173302"/>
            <a:ext cx="10619509"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3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study aims to manage personnel, students, consultations, treatments, medicine inventory, medical history, and online features for students and personnel. It includes online appointments, records, alerts, events, monitoring, online consultation, notifications, accounts, contacts, and reports. The study also includes a dashboard for students and personnel, generates reports, and evaluates the study's efficiency and informativeness.</a:t>
            </a:r>
            <a:endParaRPr kumimoji="0" lang="en-US" altLang="en-US" sz="3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PH" b="1" dirty="0">
                <a:latin typeface="Times New Roman" panose="02020603050405020304" pitchFamily="18" charset="0"/>
                <a:cs typeface="Times New Roman" panose="02020603050405020304" pitchFamily="18" charset="0"/>
              </a:rPr>
              <a:t>OBJECTIVES</a:t>
            </a:r>
            <a:endParaRPr lang="en-PH"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06908"/>
            <a:ext cx="10515600" cy="5246558"/>
          </a:xfrm>
        </p:spPr>
        <p:txBody>
          <a:bodyPr>
            <a:noAutofit/>
          </a:bodyPr>
          <a:lstStyle/>
          <a:p>
            <a:pPr marL="0" indent="0">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 Admin </a:t>
            </a:r>
            <a:endPar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2. </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Online Registration or Sign up for students and personnels</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3</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Fill-up a form  for students and personnels</a:t>
            </a:r>
            <a:endPar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Login/Logout</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School Nurse manage the following :</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4.1 Personnels Information</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4.2</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Students Information</a:t>
            </a:r>
            <a:endPar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4.3 Consultations Information </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 Treatments Information</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4.5 Medicine Inventory </a:t>
            </a:r>
            <a:endPar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4.6 Medical History for Students </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sz="32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PH"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PH" b="1" dirty="0">
                <a:latin typeface="Times New Roman" panose="02020603050405020304" pitchFamily="18" charset="0"/>
                <a:cs typeface="Times New Roman" panose="02020603050405020304" pitchFamily="18" charset="0"/>
              </a:rPr>
              <a:t>OBJECTIVES</a:t>
            </a:r>
            <a:endParaRPr lang="en-PH"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805721"/>
            <a:ext cx="10515600" cy="5246558"/>
          </a:xfrm>
        </p:spPr>
        <p:txBody>
          <a:bodyPr>
            <a:noAutofit/>
          </a:bodyPr>
          <a:lstStyle/>
          <a:p>
            <a:pPr marL="0" indent="0">
              <a:buNone/>
            </a:pPr>
            <a:endParaRPr lang="en-US" sz="20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 Online Features</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5.1 View Records for Consultation and Treatments</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5.2 Online Appointment for students and personnels</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a:t>
            </a: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.3 Search Students with inserting and editing students information for Consultations and Treatments</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5.4 View Alerts (High body temperature, High blood pressure) Alerts for specific students and personnels automatically send though Gmail</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5.5 Events for students and personnels send through Gmail</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5.6 Monitoring student condition (Temperature, Blood pressure) </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5.7 Online Consultation (Chatbot)</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1100" dirty="0">
              <a:latin typeface="Times New Roman" panose="02020603050405020304" pitchFamily="18" charset="0"/>
              <a:cs typeface="Times New Roman" panose="02020603050405020304" pitchFamily="18" charset="0"/>
            </a:endParaRPr>
          </a:p>
          <a:p>
            <a:pPr marL="0" indent="0" algn="just">
              <a:buNone/>
            </a:pPr>
            <a:endParaRPr lang="en-PH"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79199"/>
            <a:ext cx="10515600" cy="6751637"/>
          </a:xfrm>
        </p:spPr>
        <p:txBody>
          <a:bodyPr>
            <a:noAutofit/>
          </a:bodyPr>
          <a:lstStyle/>
          <a:p>
            <a:pPr marL="0" indent="0" algn="just">
              <a:lnSpc>
                <a:spcPct val="100000"/>
              </a:lnSpc>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6</a:t>
            </a:r>
            <a:r>
              <a:rPr lang="en-US" sz="21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Notifications send event </a:t>
            </a: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for</a:t>
            </a:r>
            <a:r>
              <a:rPr lang="en-US" sz="21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students and personnels through Gmail </a:t>
            </a:r>
            <a:endParaRPr lang="en-US" sz="21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7</a:t>
            </a:r>
            <a:r>
              <a:rPr lang="en-US" sz="21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Accounts</a:t>
            </a:r>
            <a:endParaRPr lang="en-US" sz="21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8</a:t>
            </a:r>
            <a:r>
              <a:rPr lang="en-US" sz="21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Contacts </a:t>
            </a:r>
            <a:endParaRPr lang="en-US" sz="21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None/>
            </a:pPr>
            <a:r>
              <a:rPr lang="en-US" sz="21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9. View Reports</a:t>
            </a:r>
            <a:endPar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10</a:t>
            </a:r>
            <a:r>
              <a:rPr lang="en-US" sz="21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Other Feature</a:t>
            </a:r>
            <a:endParaRPr lang="en-US" sz="21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10.1 Dashboard</a:t>
            </a:r>
            <a:endPar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10.2 Student Dashboard</a:t>
            </a:r>
            <a:endPar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10.3 Personnel Dashboard</a:t>
            </a:r>
            <a:endPar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Font typeface="Arial" panose="020B0604020202020204" pitchFamily="34" charset="0"/>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11. Generate Reports</a:t>
            </a:r>
            <a:endPar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Font typeface="Arial" panose="020B0604020202020204" pitchFamily="34" charset="0"/>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11.1 Number of Students</a:t>
            </a:r>
            <a:endPar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Font typeface="Arial" panose="020B0604020202020204" pitchFamily="34" charset="0"/>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12. Evaluate the Study in terms of :</a:t>
            </a:r>
            <a:endPar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Font typeface="Arial" panose="020B0604020202020204" pitchFamily="34" charset="0"/>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12.1 Efficiency</a:t>
            </a:r>
            <a:endPar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00000"/>
              </a:lnSpc>
              <a:buFont typeface="Arial" panose="020B0604020202020204" pitchFamily="34" charset="0"/>
              <a:buNone/>
            </a:pPr>
            <a:r>
              <a:rPr lang="en-US" sz="2100" dirty="0">
                <a:solidFill>
                  <a:srgbClr val="1C1F23"/>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12.2 Informative</a:t>
            </a:r>
            <a:endParaRPr lang="en-US" sz="2100" dirty="0">
              <a:latin typeface="Times New Roman" panose="02020603050405020304" pitchFamily="18" charset="0"/>
              <a:cs typeface="Times New Roman" panose="02020603050405020304" pitchFamily="18" charset="0"/>
            </a:endParaRPr>
          </a:p>
          <a:p>
            <a:pPr marL="0" indent="0" algn="just">
              <a:lnSpc>
                <a:spcPct val="100000"/>
              </a:lnSpc>
              <a:buNone/>
            </a:pPr>
            <a:endParaRPr lang="en-US" sz="20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PH" sz="1800" dirty="0"/>
          </a:p>
        </p:txBody>
      </p:sp>
      <p:sp>
        <p:nvSpPr>
          <p:cNvPr id="2" name="Content Placeholder 2"/>
          <p:cNvSpPr txBox="1"/>
          <p:nvPr/>
        </p:nvSpPr>
        <p:spPr>
          <a:xfrm>
            <a:off x="6456219" y="166254"/>
            <a:ext cx="4572000" cy="79109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PH" sz="1800" dirty="0"/>
          </a:p>
        </p:txBody>
      </p:sp>
      <p:sp>
        <p:nvSpPr>
          <p:cNvPr id="4" name="Title 1"/>
          <p:cNvSpPr>
            <a:spLocks noGrp="1"/>
          </p:cNvSpPr>
          <p:nvPr>
            <p:ph type="title"/>
          </p:nvPr>
        </p:nvSpPr>
        <p:spPr>
          <a:xfrm>
            <a:off x="838200" y="0"/>
            <a:ext cx="10515600" cy="1325563"/>
          </a:xfrm>
        </p:spPr>
        <p:txBody>
          <a:bodyPr/>
          <a:lstStyle/>
          <a:p>
            <a:pPr algn="ctr"/>
            <a:r>
              <a:rPr lang="en-PH" b="1" dirty="0">
                <a:latin typeface="Times New Roman" panose="02020603050405020304" pitchFamily="18" charset="0"/>
                <a:cs typeface="Times New Roman" panose="02020603050405020304" pitchFamily="18" charset="0"/>
              </a:rPr>
              <a:t>OBJECTIVES</a:t>
            </a:r>
            <a:endParaRPr lang="en-PH"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506" y="260740"/>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 Online Registration (ID Number, SKSU Account , Password)</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830215" y="1039091"/>
            <a:ext cx="3602182" cy="54309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506" y="260740"/>
            <a:ext cx="10515600" cy="6336520"/>
          </a:xfrm>
        </p:spPr>
        <p:txBody>
          <a:bodyPr>
            <a:noAutofit/>
          </a:bodyPr>
          <a:lstStyle/>
          <a:p>
            <a:pPr marL="0" indent="0" algn="just">
              <a:buNone/>
            </a:pPr>
            <a:r>
              <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2. Fill-up a form (Full Name , ID Number ,Gmail Account, Age, Gender, Course, Year, Section)</a:t>
            </a:r>
            <a:endParaRPr lang="en-US"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20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20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rgbClr val="1C1F23"/>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a:p>
            <a:pPr marL="0" indent="0" algn="just">
              <a:buNone/>
            </a:pPr>
            <a:endParaRPr lang="en-PH" sz="18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11382" y="1620981"/>
            <a:ext cx="3449782" cy="497627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144207" y="1620980"/>
            <a:ext cx="3449781" cy="49762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3574</Words>
  <Application>WPS Presentation</Application>
  <PresentationFormat>Widescreen</PresentationFormat>
  <Paragraphs>159</Paragraphs>
  <Slides>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Arial</vt:lpstr>
      <vt:lpstr>SimSun</vt:lpstr>
      <vt:lpstr>Wingdings</vt:lpstr>
      <vt:lpstr>Times New Roman</vt:lpstr>
      <vt:lpstr>Microsoft YaHei</vt:lpstr>
      <vt:lpstr>Arial Unicode MS</vt:lpstr>
      <vt:lpstr>Calibri Light</vt:lpstr>
      <vt:lpstr>Calibri</vt:lpstr>
      <vt:lpstr>Office Theme</vt:lpstr>
      <vt:lpstr>ELECTRONIC HEALTH RECORD SYSTEM</vt:lpstr>
      <vt:lpstr>PRESENTERS:</vt:lpstr>
      <vt:lpstr>INTRODUCTION </vt:lpstr>
      <vt:lpstr>GENERAL OBJECTIVES</vt:lpstr>
      <vt:lpstr>OBJECTIVES</vt:lpstr>
      <vt:lpstr>OBJECTIVES</vt:lpstr>
      <vt:lpstr>OBJECTIVES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LOGICAL DATA FLOW DIAGRAM</vt:lpstr>
      <vt:lpstr>PHYSICAL DATA FLOW DIAGRAM</vt:lpstr>
      <vt:lpstr>CONTEXT DIAGRAM OF THE EXISTING SYSTEM</vt:lpstr>
      <vt:lpstr>CONTEXT DIAGRAM OF THE SYSTEM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Jan Russel Peñafiel</dc:creator>
  <cp:lastModifiedBy>Jan russel Penafiel</cp:lastModifiedBy>
  <cp:revision>20</cp:revision>
  <dcterms:created xsi:type="dcterms:W3CDTF">2024-09-13T02:38:00Z</dcterms:created>
  <dcterms:modified xsi:type="dcterms:W3CDTF">2025-03-12T12:47:02Z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13C85FFCBFB74DC08652D0B3C74CABFA_12</vt:lpwstr>
  </property>
  <property fmtid="{D5CDD505-2E9C-101B-9397-08002B2CF9AE}" pid="3" name="KSOProductBuildVer">
    <vt:lpwstr>1033-12.2.0.20326</vt:lpwstr>
  </property>
</Properties>
</file>